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2" r:id="rId2"/>
  </p:sldMasterIdLst>
  <p:sldIdLst>
    <p:sldId id="256" r:id="rId3"/>
    <p:sldId id="284" r:id="rId4"/>
    <p:sldId id="279" r:id="rId5"/>
    <p:sldId id="287" r:id="rId6"/>
    <p:sldId id="295" r:id="rId7"/>
    <p:sldId id="294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C5B1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4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7443" y="3265168"/>
            <a:ext cx="4876800" cy="618929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4140930"/>
            <a:ext cx="4184822" cy="4608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12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221" y="1699354"/>
            <a:ext cx="11270527" cy="46932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5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602615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961179"/>
            <a:ext cx="6026150" cy="72400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515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7222" y="323936"/>
            <a:ext cx="8651788" cy="681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7221" y="1699354"/>
            <a:ext cx="11220831" cy="4693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459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323232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232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232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232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232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2323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7160" y="2961861"/>
            <a:ext cx="6708465" cy="596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Section slide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160" y="3833329"/>
            <a:ext cx="6708465" cy="440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619028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34" y="1484707"/>
            <a:ext cx="5718412" cy="1146896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prstClr val="white"/>
                </a:solidFill>
                <a:latin typeface="Georgia"/>
              </a:rPr>
              <a:t>RCS England</a:t>
            </a:r>
            <a:br>
              <a:rPr lang="en-GB" sz="2800" dirty="0">
                <a:solidFill>
                  <a:prstClr val="white"/>
                </a:solidFill>
                <a:latin typeface="Georgia"/>
              </a:rPr>
            </a:br>
            <a:r>
              <a:rPr lang="en-GB" sz="2800" dirty="0">
                <a:solidFill>
                  <a:prstClr val="white"/>
                </a:solidFill>
                <a:latin typeface="Georgia"/>
              </a:rPr>
              <a:t>Senior Clinical Fellowship Scheme</a:t>
            </a:r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8C16178-3CB0-9934-CFB7-831A6B0621C5}"/>
              </a:ext>
            </a:extLst>
          </p:cNvPr>
          <p:cNvSpPr txBox="1">
            <a:spLocks/>
          </p:cNvSpPr>
          <p:nvPr/>
        </p:nvSpPr>
        <p:spPr>
          <a:xfrm>
            <a:off x="87914" y="2540077"/>
            <a:ext cx="5718412" cy="11468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en-GB" sz="2800" dirty="0">
                <a:solidFill>
                  <a:prstClr val="white"/>
                </a:solidFill>
                <a:latin typeface="Georgia"/>
              </a:rPr>
              <a:t>Training in Bariatric Surgery in UK</a:t>
            </a:r>
            <a:endParaRPr lang="en-GB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EFF721-70C7-64D0-100F-941C05BA06C8}"/>
              </a:ext>
            </a:extLst>
          </p:cNvPr>
          <p:cNvSpPr txBox="1">
            <a:spLocks/>
          </p:cNvSpPr>
          <p:nvPr/>
        </p:nvSpPr>
        <p:spPr>
          <a:xfrm>
            <a:off x="91724" y="3972637"/>
            <a:ext cx="5718412" cy="1146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en-GB" sz="2800" b="1" i="1" dirty="0">
                <a:solidFill>
                  <a:schemeClr val="tx1"/>
                </a:solidFill>
                <a:latin typeface="Georgia"/>
              </a:rPr>
              <a:t>Marco Adamo MD</a:t>
            </a:r>
          </a:p>
          <a:p>
            <a:endParaRPr lang="en-GB" sz="2800" b="1" i="1" dirty="0">
              <a:solidFill>
                <a:schemeClr val="tx1"/>
              </a:solidFill>
              <a:latin typeface="Georgia"/>
            </a:endParaRPr>
          </a:p>
          <a:p>
            <a:r>
              <a:rPr lang="en-GB" sz="2400" i="1" dirty="0">
                <a:solidFill>
                  <a:schemeClr val="tx1"/>
                </a:solidFill>
                <a:latin typeface="Georgia"/>
              </a:rPr>
              <a:t>Fellowship program director</a:t>
            </a:r>
          </a:p>
          <a:p>
            <a:r>
              <a:rPr lang="en-GB" sz="2400" i="1" dirty="0">
                <a:solidFill>
                  <a:schemeClr val="tx1"/>
                </a:solidFill>
                <a:latin typeface="Georgia"/>
              </a:rPr>
              <a:t>RCS Quality Assessor</a:t>
            </a:r>
            <a:endParaRPr lang="en-GB" sz="33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5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68E5D-7B16-656D-6F9C-1BD8DDB9F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4979E-2C43-06AD-70AC-FB0D13D3D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22" y="170599"/>
            <a:ext cx="8651788" cy="1003108"/>
          </a:xfrm>
        </p:spPr>
        <p:txBody>
          <a:bodyPr>
            <a:normAutofit/>
          </a:bodyPr>
          <a:lstStyle/>
          <a:p>
            <a:r>
              <a:rPr lang="en-US" sz="3000" dirty="0"/>
              <a:t>RCS England  </a:t>
            </a:r>
            <a:br>
              <a:rPr lang="en-US" sz="3000" dirty="0"/>
            </a:br>
            <a:r>
              <a:rPr lang="en-US" sz="3000" dirty="0"/>
              <a:t>Senior Clinical Fellowship Scheme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E9DCF-10B6-7B6D-42E9-FBEC6D23B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1" y="1528549"/>
            <a:ext cx="11270527" cy="5158853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7AE49-5416-12F6-9DBA-002413FB4DFC}"/>
              </a:ext>
            </a:extLst>
          </p:cNvPr>
          <p:cNvSpPr txBox="1"/>
          <p:nvPr/>
        </p:nvSpPr>
        <p:spPr>
          <a:xfrm>
            <a:off x="1037230" y="1719618"/>
            <a:ext cx="9990161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C82B770-FD63-76D5-0873-BC1E8127A4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613628"/>
              </p:ext>
            </p:extLst>
          </p:nvPr>
        </p:nvGraphicFramePr>
        <p:xfrm>
          <a:off x="1483547" y="1436768"/>
          <a:ext cx="9357874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7874">
                  <a:extLst>
                    <a:ext uri="{9D8B030D-6E8A-4147-A177-3AD203B41FA5}">
                      <a16:colId xmlns:a16="http://schemas.microsoft.com/office/drawing/2014/main" val="1138216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bg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500" b="1" dirty="0">
                          <a:solidFill>
                            <a:schemeClr val="bg1"/>
                          </a:solidFill>
                        </a:rPr>
                        <a:t>AIMS</a:t>
                      </a:r>
                    </a:p>
                  </a:txBody>
                  <a:tcPr>
                    <a:solidFill>
                      <a:srgbClr val="49C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3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GB" sz="25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Assuring and improving the quality of fellowship programmes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25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25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5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Providing a consistent training structure: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25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Learning Outcomes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Competencies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Expected operations numbers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endParaRPr lang="en-GB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86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GB" sz="2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Ensuring other trainees’ opportunities are protected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2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735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31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22" y="323935"/>
            <a:ext cx="8651788" cy="863419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RCS England  </a:t>
            </a:r>
            <a:br>
              <a:rPr lang="en-US" sz="3200" dirty="0"/>
            </a:br>
            <a:r>
              <a:rPr lang="en-US" sz="3200" dirty="0"/>
              <a:t>Senior Clinical Fellowship Scheme</a:t>
            </a: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A97FC44-BAF2-CB51-5757-D430B646F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522" y="1602636"/>
            <a:ext cx="841321" cy="786452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96476D6-243C-96DC-47BA-5F6BE226A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789368"/>
              </p:ext>
            </p:extLst>
          </p:nvPr>
        </p:nvGraphicFramePr>
        <p:xfrm>
          <a:off x="527222" y="1492184"/>
          <a:ext cx="11137556" cy="1618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7556">
                  <a:extLst>
                    <a:ext uri="{9D8B030D-6E8A-4147-A177-3AD203B41FA5}">
                      <a16:colId xmlns:a16="http://schemas.microsoft.com/office/drawing/2014/main" val="236816863"/>
                    </a:ext>
                  </a:extLst>
                </a:gridCol>
              </a:tblGrid>
              <a:tr h="1618235"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FELLOWS</a:t>
                      </a:r>
                    </a:p>
                    <a:p>
                      <a:pPr algn="ctr"/>
                      <a:r>
                        <a:rPr lang="en-GB" sz="3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ASSURANCE PROCESS</a:t>
                      </a:r>
                    </a:p>
                    <a:p>
                      <a:pPr algn="l"/>
                      <a:endParaRPr lang="en-GB" sz="1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dirty="0"/>
                    </a:p>
                  </a:txBody>
                  <a:tcPr>
                    <a:solidFill>
                      <a:srgbClr val="49C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140740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CF8225DA-F651-92B9-12E7-6DBB7F77098B}"/>
              </a:ext>
            </a:extLst>
          </p:cNvPr>
          <p:cNvSpPr txBox="1"/>
          <p:nvPr/>
        </p:nvSpPr>
        <p:spPr>
          <a:xfrm>
            <a:off x="527222" y="3229544"/>
            <a:ext cx="11137556" cy="33085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 STAGES</a:t>
            </a:r>
          </a:p>
          <a:p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INTERIM FEEDBACK MONITORING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 startAt="2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FINAL FEEDBACK MONITORING &amp; SV SIGN OFF</a:t>
            </a:r>
          </a:p>
          <a:p>
            <a:pPr marL="800100" lvl="1" indent="-342900">
              <a:buAutoNum type="arabicPeriod" startAt="2"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 startAt="3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QUALITY ASSURANCE OPERATIONAL GROUP - RATIFICATION</a:t>
            </a:r>
          </a:p>
          <a:p>
            <a:pPr marL="800100" lvl="1" indent="-342900">
              <a:buAutoNum type="arabicPeriod" startAt="3"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AutoNum type="arabicPeriod" startAt="4"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CERTIFICATION – DIPS CEREMONY</a:t>
            </a:r>
          </a:p>
          <a:p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 startAt="4"/>
            </a:pPr>
            <a:endParaRPr lang="en-GB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5775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AFCA5-C42E-143F-5181-9CB1AEF1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E33D6-0831-DC49-62E1-CDB1C3D6D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21" y="201106"/>
            <a:ext cx="8651788" cy="931658"/>
          </a:xfrm>
        </p:spPr>
        <p:txBody>
          <a:bodyPr>
            <a:normAutofit fontScale="90000"/>
          </a:bodyPr>
          <a:lstStyle/>
          <a:p>
            <a:r>
              <a:rPr lang="en-GB" dirty="0"/>
              <a:t>RCS England  </a:t>
            </a:r>
            <a:br>
              <a:rPr lang="en-GB" dirty="0"/>
            </a:br>
            <a:r>
              <a:rPr lang="en-GB" dirty="0"/>
              <a:t>Senior Clinical Fellowship Scheme - </a:t>
            </a:r>
            <a:r>
              <a:rPr lang="en-GB" b="1" dirty="0"/>
              <a:t>Bariatric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240B3-6F5E-431F-4029-602B432C3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0" y="1371807"/>
            <a:ext cx="11270527" cy="51349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6FF4FE-8FA3-CD23-61F6-03B0E09B2511}"/>
              </a:ext>
            </a:extLst>
          </p:cNvPr>
          <p:cNvSpPr txBox="1"/>
          <p:nvPr/>
        </p:nvSpPr>
        <p:spPr>
          <a:xfrm>
            <a:off x="285750" y="1388622"/>
            <a:ext cx="11658599" cy="5324535"/>
          </a:xfrm>
          <a:prstGeom prst="rect">
            <a:avLst/>
          </a:prstGeom>
          <a:solidFill>
            <a:srgbClr val="49C5B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UK FELLOWSHIP IN BARIATRIC SURGERY</a:t>
            </a:r>
          </a:p>
          <a:p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UCLH Bariatric &amp; Metabolic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Imperial College Bariatric Surgery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Luton Bariatric &amp; Metabolic Surgery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Musgrove Park Bariatric &amp; Benign UGI Surgery Fellowship</a:t>
            </a:r>
            <a:r>
              <a:rPr lang="en-GB" sz="2400" dirty="0">
                <a:effectLst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Sunderland Bariatric Fellowship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EMBMI Bariatric &amp; Metabolic Surgery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Ashford &amp; St Peter’s Bariatric Fellowship 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Chichester St Richards Bariatric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 Bristol Bariatric Fellowship</a:t>
            </a:r>
            <a:r>
              <a:rPr lang="en-GB" sz="2000" dirty="0">
                <a:effectLst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 Midlands Bariatric &amp; Benign Upper GI Surgery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Phoenix Public Health Advanced Laparoscopic Bariatric Surgery Fellowship</a:t>
            </a:r>
            <a:endParaRPr lang="en-GB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 Cornwall Laparoscopic Anti-Reflux &amp; Bariatric Surgery Fellowship</a:t>
            </a: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00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EAEBC-02CE-FBDC-EA13-59D39B019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612C2-90A1-E55E-030F-C185EA436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22" y="170599"/>
            <a:ext cx="8651788" cy="1003108"/>
          </a:xfrm>
        </p:spPr>
        <p:txBody>
          <a:bodyPr>
            <a:normAutofit/>
          </a:bodyPr>
          <a:lstStyle/>
          <a:p>
            <a:r>
              <a:rPr lang="en-US" sz="3000" dirty="0"/>
              <a:t>RCS England  </a:t>
            </a:r>
            <a:br>
              <a:rPr lang="en-US" sz="3000" dirty="0"/>
            </a:br>
            <a:r>
              <a:rPr lang="en-US" sz="3000" dirty="0"/>
              <a:t>Senior Clinical Fellowship Scheme</a:t>
            </a:r>
            <a:r>
              <a:rPr lang="en-GB" sz="2800" dirty="0"/>
              <a:t> - </a:t>
            </a:r>
            <a:r>
              <a:rPr lang="en-GB" sz="2800" b="1" dirty="0"/>
              <a:t>Bariatric</a:t>
            </a:r>
            <a:endParaRPr lang="en-GB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A587-9CB1-78AF-615F-AF8AB07FB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1" y="1528549"/>
            <a:ext cx="11270527" cy="5158853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71B18A-515D-CFBF-2959-A5AE544B8B8D}"/>
              </a:ext>
            </a:extLst>
          </p:cNvPr>
          <p:cNvSpPr txBox="1"/>
          <p:nvPr/>
        </p:nvSpPr>
        <p:spPr>
          <a:xfrm>
            <a:off x="1037230" y="1719618"/>
            <a:ext cx="9990161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  <a:p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90AA12B-D507-DF65-C01A-170F4A8E9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49277"/>
              </p:ext>
            </p:extLst>
          </p:nvPr>
        </p:nvGraphicFramePr>
        <p:xfrm>
          <a:off x="1417063" y="1542197"/>
          <a:ext cx="9357874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7874">
                  <a:extLst>
                    <a:ext uri="{9D8B030D-6E8A-4147-A177-3AD203B41FA5}">
                      <a16:colId xmlns:a16="http://schemas.microsoft.com/office/drawing/2014/main" val="1138216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5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Fellows’ total caseload</a:t>
                      </a:r>
                    </a:p>
                  </a:txBody>
                  <a:tcPr>
                    <a:solidFill>
                      <a:srgbClr val="49C5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32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Average number of cases of last two years fellowship/two fellows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250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Assisted or performed under supervision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3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Unclear in some logbooks if RYGB or OAGB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700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GB" sz="20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Revisions not captured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GB" sz="20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970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67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21" y="201106"/>
            <a:ext cx="8651788" cy="931658"/>
          </a:xfrm>
        </p:spPr>
        <p:txBody>
          <a:bodyPr>
            <a:normAutofit fontScale="90000"/>
          </a:bodyPr>
          <a:lstStyle/>
          <a:p>
            <a:r>
              <a:rPr lang="en-GB" dirty="0"/>
              <a:t>RCS England  </a:t>
            </a:r>
            <a:br>
              <a:rPr lang="en-GB" dirty="0"/>
            </a:br>
            <a:r>
              <a:rPr lang="en-GB" dirty="0"/>
              <a:t>Senior Clinical Fellowship Scheme - </a:t>
            </a:r>
            <a:r>
              <a:rPr lang="en-GB" b="1" dirty="0"/>
              <a:t>Bariatric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220" y="1371807"/>
            <a:ext cx="11270527" cy="51349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F899C1-82FF-1A10-AEC6-E0897C7C1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367074"/>
              </p:ext>
            </p:extLst>
          </p:nvPr>
        </p:nvGraphicFramePr>
        <p:xfrm>
          <a:off x="1893863" y="2188707"/>
          <a:ext cx="8164535" cy="4248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2907">
                  <a:extLst>
                    <a:ext uri="{9D8B030D-6E8A-4147-A177-3AD203B41FA5}">
                      <a16:colId xmlns:a16="http://schemas.microsoft.com/office/drawing/2014/main" val="2156209789"/>
                    </a:ext>
                  </a:extLst>
                </a:gridCol>
                <a:gridCol w="1632907">
                  <a:extLst>
                    <a:ext uri="{9D8B030D-6E8A-4147-A177-3AD203B41FA5}">
                      <a16:colId xmlns:a16="http://schemas.microsoft.com/office/drawing/2014/main" val="4095920978"/>
                    </a:ext>
                  </a:extLst>
                </a:gridCol>
                <a:gridCol w="1632907">
                  <a:extLst>
                    <a:ext uri="{9D8B030D-6E8A-4147-A177-3AD203B41FA5}">
                      <a16:colId xmlns:a16="http://schemas.microsoft.com/office/drawing/2014/main" val="159830314"/>
                    </a:ext>
                  </a:extLst>
                </a:gridCol>
                <a:gridCol w="1632907">
                  <a:extLst>
                    <a:ext uri="{9D8B030D-6E8A-4147-A177-3AD203B41FA5}">
                      <a16:colId xmlns:a16="http://schemas.microsoft.com/office/drawing/2014/main" val="4160136545"/>
                    </a:ext>
                  </a:extLst>
                </a:gridCol>
                <a:gridCol w="1632907">
                  <a:extLst>
                    <a:ext uri="{9D8B030D-6E8A-4147-A177-3AD203B41FA5}">
                      <a16:colId xmlns:a16="http://schemas.microsoft.com/office/drawing/2014/main" val="3400494679"/>
                    </a:ext>
                  </a:extLst>
                </a:gridCol>
              </a:tblGrid>
              <a:tr h="825526">
                <a:tc>
                  <a:txBody>
                    <a:bodyPr/>
                    <a:lstStyle/>
                    <a:p>
                      <a:r>
                        <a:rPr lang="en-US" sz="2400" dirty="0"/>
                        <a:t>Surgery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Total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Performed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Average performed per fellow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Range</a:t>
                      </a:r>
                    </a:p>
                    <a:p>
                      <a:r>
                        <a:rPr lang="en-US" sz="2400" dirty="0"/>
                        <a:t>Performed per fellow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229154"/>
                  </a:ext>
                </a:extLst>
              </a:tr>
              <a:tr h="392715">
                <a:tc>
                  <a:txBody>
                    <a:bodyPr/>
                    <a:lstStyle/>
                    <a:p>
                      <a:r>
                        <a:rPr lang="en-US" sz="2400" dirty="0"/>
                        <a:t>RYGB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1,144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24 - 111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391107"/>
                  </a:ext>
                </a:extLst>
              </a:tr>
              <a:tr h="478281">
                <a:tc>
                  <a:txBody>
                    <a:bodyPr/>
                    <a:lstStyle/>
                    <a:p>
                      <a:r>
                        <a:rPr lang="en-US" sz="2400" dirty="0"/>
                        <a:t>OAGB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&lt;2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2 - 19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716303"/>
                  </a:ext>
                </a:extLst>
              </a:tr>
              <a:tr h="478281">
                <a:tc>
                  <a:txBody>
                    <a:bodyPr/>
                    <a:lstStyle/>
                    <a:p>
                      <a:r>
                        <a:rPr lang="en-US" sz="2400" dirty="0"/>
                        <a:t>Sleeve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17 – 158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637063"/>
                  </a:ext>
                </a:extLst>
              </a:tr>
              <a:tr h="478281">
                <a:tc>
                  <a:txBody>
                    <a:bodyPr/>
                    <a:lstStyle/>
                    <a:p>
                      <a:r>
                        <a:rPr lang="en-US" sz="2400" dirty="0"/>
                        <a:t>Band related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438932"/>
                  </a:ext>
                </a:extLst>
              </a:tr>
              <a:tr h="478281">
                <a:tc>
                  <a:txBody>
                    <a:bodyPr/>
                    <a:lstStyle/>
                    <a:p>
                      <a:r>
                        <a:rPr lang="en-US" sz="2400" dirty="0"/>
                        <a:t>Gastric Band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&lt;1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1 - 7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0000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B665671-8E40-EE13-CD92-E69CAC02725F}"/>
              </a:ext>
            </a:extLst>
          </p:cNvPr>
          <p:cNvSpPr txBox="1"/>
          <p:nvPr/>
        </p:nvSpPr>
        <p:spPr>
          <a:xfrm>
            <a:off x="1893863" y="1369545"/>
            <a:ext cx="8164535" cy="784830"/>
          </a:xfrm>
          <a:prstGeom prst="rect">
            <a:avLst/>
          </a:prstGeom>
          <a:solidFill>
            <a:srgbClr val="49C5B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5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Fellows’ total caseload/year</a:t>
            </a:r>
          </a:p>
        </p:txBody>
      </p:sp>
    </p:spTree>
    <p:extLst>
      <p:ext uri="{BB962C8B-B14F-4D97-AF65-F5344CB8AC3E}">
        <p14:creationId xmlns:p14="http://schemas.microsoft.com/office/powerpoint/2010/main" val="80694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RCS England  </a:t>
            </a:r>
            <a:br>
              <a:rPr lang="en-GB" dirty="0"/>
            </a:br>
            <a:r>
              <a:rPr lang="en-GB" dirty="0"/>
              <a:t>Senior Clinical Fellowship Scheme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C97E0C-FDB6-7659-0D34-819DE5126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1416" y="2301587"/>
            <a:ext cx="5702136" cy="318458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4E4174-B8C4-6952-393A-9E4D6781830D}"/>
              </a:ext>
            </a:extLst>
          </p:cNvPr>
          <p:cNvSpPr txBox="1"/>
          <p:nvPr/>
        </p:nvSpPr>
        <p:spPr>
          <a:xfrm>
            <a:off x="7285405" y="1834447"/>
            <a:ext cx="301615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D3EBAA-0530-4332-E4B0-6C35A7AAD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5405" y="112545"/>
            <a:ext cx="2100092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640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13071</TotalTime>
  <Words>296</Words>
  <Application>Microsoft Macintosh PowerPoint</Application>
  <PresentationFormat>Widescreen</PresentationFormat>
  <Paragraphs>121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Georgia</vt:lpstr>
      <vt:lpstr>Wingdings</vt:lpstr>
      <vt:lpstr>Office Theme</vt:lpstr>
      <vt:lpstr>Custom Design</vt:lpstr>
      <vt:lpstr>RCS England Senior Clinical Fellowship Scheme</vt:lpstr>
      <vt:lpstr>RCS England   Senior Clinical Fellowship Scheme</vt:lpstr>
      <vt:lpstr>RCS England   Senior Clinical Fellowship Scheme</vt:lpstr>
      <vt:lpstr>RCS England   Senior Clinical Fellowship Scheme - Bariatric</vt:lpstr>
      <vt:lpstr>RCS England   Senior Clinical Fellowship Scheme - Bariatric</vt:lpstr>
      <vt:lpstr>RCS England   Senior Clinical Fellowship Scheme - Bariatric</vt:lpstr>
      <vt:lpstr>RCS England   Senior Clinical Fellowship Scheme</vt:lpstr>
    </vt:vector>
  </TitlesOfParts>
  <Company>Royal College of Surgeons of England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Fornoni, Barbara</dc:creator>
  <cp:lastModifiedBy>ADAMO, Marco (UNIVERSITY COLLEGE LONDON HOSPITALS NHS FOUNDATION TRUST)</cp:lastModifiedBy>
  <cp:revision>155</cp:revision>
  <dcterms:created xsi:type="dcterms:W3CDTF">2021-08-19T08:57:01Z</dcterms:created>
  <dcterms:modified xsi:type="dcterms:W3CDTF">2025-10-20T15:22:51Z</dcterms:modified>
</cp:coreProperties>
</file>